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8" r:id="rId14"/>
    <p:sldId id="270" r:id="rId15"/>
    <p:sldId id="266" r:id="rId16"/>
    <p:sldId id="269" r:id="rId17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75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F248A-36FB-42B6-B046-8B0EB6A8912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47ED88-41B5-49A9-AD20-6D62A65896D9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Accuracy</a:t>
          </a:r>
          <a:endParaRPr lang="en-US" dirty="0"/>
        </a:p>
      </dgm:t>
    </dgm:pt>
    <dgm:pt modelId="{BD8E151A-9070-4FE2-8003-BAA742962B32}" type="parTrans" cxnId="{BB6A1C4C-1041-410B-9E2F-08B995763295}">
      <dgm:prSet/>
      <dgm:spPr/>
      <dgm:t>
        <a:bodyPr/>
        <a:lstStyle/>
        <a:p>
          <a:endParaRPr lang="en-US"/>
        </a:p>
      </dgm:t>
    </dgm:pt>
    <dgm:pt modelId="{4DF77F9D-0670-49CB-BC2F-98A7C2B75A57}" type="sibTrans" cxnId="{BB6A1C4C-1041-410B-9E2F-08B995763295}">
      <dgm:prSet/>
      <dgm:spPr/>
      <dgm:t>
        <a:bodyPr/>
        <a:lstStyle/>
        <a:p>
          <a:endParaRPr lang="en-US"/>
        </a:p>
      </dgm:t>
    </dgm:pt>
    <dgm:pt modelId="{2E03C108-EAC3-4ADF-9FC9-6CD13A44DD07}">
      <dgm:prSet phldrT="[Text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Builds trust in our data</a:t>
          </a:r>
          <a:endParaRPr lang="en-US" dirty="0"/>
        </a:p>
      </dgm:t>
    </dgm:pt>
    <dgm:pt modelId="{A6D307CD-5A5B-4551-BB90-C0476DFEAEAB}" type="parTrans" cxnId="{C53D0EE5-8849-45E8-BAEC-52A3C5165314}">
      <dgm:prSet/>
      <dgm:spPr/>
      <dgm:t>
        <a:bodyPr/>
        <a:lstStyle/>
        <a:p>
          <a:endParaRPr lang="en-US"/>
        </a:p>
      </dgm:t>
    </dgm:pt>
    <dgm:pt modelId="{15920543-6BA2-49F6-B9FD-D4EA32517CE1}" type="sibTrans" cxnId="{C53D0EE5-8849-45E8-BAEC-52A3C5165314}">
      <dgm:prSet/>
      <dgm:spPr/>
      <dgm:t>
        <a:bodyPr/>
        <a:lstStyle/>
        <a:p>
          <a:endParaRPr lang="en-US"/>
        </a:p>
      </dgm:t>
    </dgm:pt>
    <dgm:pt modelId="{77C2D9D0-55FA-4EA2-8EF5-8D3BE908A332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Timeliness</a:t>
          </a:r>
          <a:endParaRPr lang="en-US" dirty="0"/>
        </a:p>
      </dgm:t>
    </dgm:pt>
    <dgm:pt modelId="{5C20A3D6-38D3-49DA-824E-EC1C6B7493C0}" type="parTrans" cxnId="{78995355-84F0-4CDA-A2C5-3AD89855BE84}">
      <dgm:prSet/>
      <dgm:spPr/>
      <dgm:t>
        <a:bodyPr/>
        <a:lstStyle/>
        <a:p>
          <a:endParaRPr lang="en-US"/>
        </a:p>
      </dgm:t>
    </dgm:pt>
    <dgm:pt modelId="{907BA545-D85D-47C2-B39A-68EEF63DF6F0}" type="sibTrans" cxnId="{78995355-84F0-4CDA-A2C5-3AD89855BE84}">
      <dgm:prSet/>
      <dgm:spPr/>
      <dgm:t>
        <a:bodyPr/>
        <a:lstStyle/>
        <a:p>
          <a:endParaRPr lang="en-US"/>
        </a:p>
      </dgm:t>
    </dgm:pt>
    <dgm:pt modelId="{42ADFDA2-504D-40D6-937D-9F66334DB88D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Increased agility to respond to:</a:t>
          </a:r>
          <a:endParaRPr lang="en-US" dirty="0"/>
        </a:p>
      </dgm:t>
    </dgm:pt>
    <dgm:pt modelId="{00B766D4-D2EB-4D37-929E-CC0E65BFC97D}" type="parTrans" cxnId="{84A4A1F7-FDFD-4C5F-A0F2-A7899F6BE285}">
      <dgm:prSet/>
      <dgm:spPr/>
      <dgm:t>
        <a:bodyPr/>
        <a:lstStyle/>
        <a:p>
          <a:endParaRPr lang="en-US"/>
        </a:p>
      </dgm:t>
    </dgm:pt>
    <dgm:pt modelId="{9618C07E-E68A-4DBB-96BF-73C0E8389ECB}" type="sibTrans" cxnId="{84A4A1F7-FDFD-4C5F-A0F2-A7899F6BE285}">
      <dgm:prSet/>
      <dgm:spPr/>
      <dgm:t>
        <a:bodyPr/>
        <a:lstStyle/>
        <a:p>
          <a:endParaRPr lang="en-US"/>
        </a:p>
      </dgm:t>
    </dgm:pt>
    <dgm:pt modelId="{908D5BC6-0735-4B9B-AE5F-53B1F9E5C23B}">
      <dgm:prSet phldrT="[Text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Single version of the truth</a:t>
          </a:r>
          <a:endParaRPr lang="en-US" dirty="0"/>
        </a:p>
      </dgm:t>
    </dgm:pt>
    <dgm:pt modelId="{AE20E9C7-EE4F-4058-8C34-AF9A05ACE98D}" type="parTrans" cxnId="{0B4F586D-5D3C-4B34-A0FF-1AD6827D761A}">
      <dgm:prSet/>
      <dgm:spPr/>
      <dgm:t>
        <a:bodyPr/>
        <a:lstStyle/>
        <a:p>
          <a:endParaRPr lang="en-US"/>
        </a:p>
      </dgm:t>
    </dgm:pt>
    <dgm:pt modelId="{682E6084-DE33-4E77-8021-0E7A3ACDFE71}" type="sibTrans" cxnId="{0B4F586D-5D3C-4B34-A0FF-1AD6827D761A}">
      <dgm:prSet/>
      <dgm:spPr/>
      <dgm:t>
        <a:bodyPr/>
        <a:lstStyle/>
        <a:p>
          <a:endParaRPr lang="en-US"/>
        </a:p>
      </dgm:t>
    </dgm:pt>
    <dgm:pt modelId="{DB83FB79-099F-4B90-A096-2595CB1B4390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Requests for information</a:t>
          </a:r>
          <a:endParaRPr lang="en-US" dirty="0"/>
        </a:p>
      </dgm:t>
    </dgm:pt>
    <dgm:pt modelId="{17D682EC-E374-4D0E-A9DD-D66DDD52D84D}" type="parTrans" cxnId="{7F5248C7-242E-4E6A-9307-06ACB1A8DC85}">
      <dgm:prSet/>
      <dgm:spPr/>
      <dgm:t>
        <a:bodyPr/>
        <a:lstStyle/>
        <a:p>
          <a:endParaRPr lang="en-US"/>
        </a:p>
      </dgm:t>
    </dgm:pt>
    <dgm:pt modelId="{9C496E3B-A09F-4231-AA9A-550E6C65B1E3}" type="sibTrans" cxnId="{7F5248C7-242E-4E6A-9307-06ACB1A8DC85}">
      <dgm:prSet/>
      <dgm:spPr/>
      <dgm:t>
        <a:bodyPr/>
        <a:lstStyle/>
        <a:p>
          <a:endParaRPr lang="en-US"/>
        </a:p>
      </dgm:t>
    </dgm:pt>
    <dgm:pt modelId="{63FE4A08-2363-4DFA-9A7C-A3F24CD0985F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Privacy Incidents</a:t>
          </a:r>
          <a:endParaRPr lang="en-US" dirty="0"/>
        </a:p>
      </dgm:t>
    </dgm:pt>
    <dgm:pt modelId="{4D62E5DD-57EA-4E5C-ADCE-641F50BA8DF1}" type="parTrans" cxnId="{984A9CFF-C384-4052-ADC5-BA5891E0C543}">
      <dgm:prSet/>
      <dgm:spPr/>
      <dgm:t>
        <a:bodyPr/>
        <a:lstStyle/>
        <a:p>
          <a:endParaRPr lang="en-US"/>
        </a:p>
      </dgm:t>
    </dgm:pt>
    <dgm:pt modelId="{C131C123-C660-45D4-8003-CC3028AF8A2B}" type="sibTrans" cxnId="{984A9CFF-C384-4052-ADC5-BA5891E0C543}">
      <dgm:prSet/>
      <dgm:spPr/>
      <dgm:t>
        <a:bodyPr/>
        <a:lstStyle/>
        <a:p>
          <a:endParaRPr lang="en-US"/>
        </a:p>
      </dgm:t>
    </dgm:pt>
    <dgm:pt modelId="{3ADD3717-FFCF-410E-9D15-31DD032D0A05}">
      <dgm:prSet phldrT="[Text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to influence decisions eliminate redundancy</a:t>
          </a:r>
          <a:endParaRPr lang="en-US" dirty="0"/>
        </a:p>
      </dgm:t>
    </dgm:pt>
    <dgm:pt modelId="{915E7C59-9E89-4C36-83B1-F36F2B08A3B7}" type="parTrans" cxnId="{A3554612-C419-4EB0-B29A-79FD0EEE594D}">
      <dgm:prSet/>
      <dgm:spPr/>
      <dgm:t>
        <a:bodyPr/>
        <a:lstStyle/>
        <a:p>
          <a:endParaRPr lang="en-US"/>
        </a:p>
      </dgm:t>
    </dgm:pt>
    <dgm:pt modelId="{FF1ADC09-7E81-4885-AD1B-C55F4B8917C6}" type="sibTrans" cxnId="{A3554612-C419-4EB0-B29A-79FD0EEE594D}">
      <dgm:prSet/>
      <dgm:spPr/>
      <dgm:t>
        <a:bodyPr/>
        <a:lstStyle/>
        <a:p>
          <a:endParaRPr lang="en-US"/>
        </a:p>
      </dgm:t>
    </dgm:pt>
    <dgm:pt modelId="{83AA057C-8FAA-438F-B469-D7447A629818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Relevant, real-time information</a:t>
          </a:r>
          <a:endParaRPr lang="en-US" dirty="0"/>
        </a:p>
      </dgm:t>
    </dgm:pt>
    <dgm:pt modelId="{27CC1070-E0B4-4DAF-96ED-988BD320068A}" type="parTrans" cxnId="{082A01F9-1459-4D0C-8739-3851CD7F55D4}">
      <dgm:prSet/>
      <dgm:spPr/>
      <dgm:t>
        <a:bodyPr/>
        <a:lstStyle/>
        <a:p>
          <a:endParaRPr lang="en-US"/>
        </a:p>
      </dgm:t>
    </dgm:pt>
    <dgm:pt modelId="{57C33060-F7C4-4F1A-8BA5-0ABA526BD1A5}" type="sibTrans" cxnId="{082A01F9-1459-4D0C-8739-3851CD7F55D4}">
      <dgm:prSet/>
      <dgm:spPr/>
      <dgm:t>
        <a:bodyPr/>
        <a:lstStyle/>
        <a:p>
          <a:endParaRPr lang="en-US"/>
        </a:p>
      </dgm:t>
    </dgm:pt>
    <dgm:pt modelId="{B747104F-0096-4065-B0F4-06A3CED95029}" type="pres">
      <dgm:prSet presAssocID="{C23F248A-36FB-42B6-B046-8B0EB6A891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BC3C07-4778-4F39-9EA2-25335ABBB3A8}" type="pres">
      <dgm:prSet presAssocID="{C647ED88-41B5-49A9-AD20-6D62A65896D9}" presName="linNode" presStyleCnt="0"/>
      <dgm:spPr/>
    </dgm:pt>
    <dgm:pt modelId="{9E82FDB0-4241-47A1-A11C-AF81290B961E}" type="pres">
      <dgm:prSet presAssocID="{C647ED88-41B5-49A9-AD20-6D62A65896D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4B2CD-F9A8-4DEA-A0B7-51594EEAD0D6}" type="pres">
      <dgm:prSet presAssocID="{C647ED88-41B5-49A9-AD20-6D62A65896D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C1F3A-53D6-4C67-8649-9DC88657D998}" type="pres">
      <dgm:prSet presAssocID="{4DF77F9D-0670-49CB-BC2F-98A7C2B75A57}" presName="sp" presStyleCnt="0"/>
      <dgm:spPr/>
    </dgm:pt>
    <dgm:pt modelId="{8F819569-7747-4508-9AAB-43A438198046}" type="pres">
      <dgm:prSet presAssocID="{77C2D9D0-55FA-4EA2-8EF5-8D3BE908A332}" presName="linNode" presStyleCnt="0"/>
      <dgm:spPr/>
    </dgm:pt>
    <dgm:pt modelId="{A8AE6E5B-99FA-4C98-B9C8-F95D365FBFB1}" type="pres">
      <dgm:prSet presAssocID="{77C2D9D0-55FA-4EA2-8EF5-8D3BE908A33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554CC-34E8-4AD8-A5A7-FE465D5BBE48}" type="pres">
      <dgm:prSet presAssocID="{77C2D9D0-55FA-4EA2-8EF5-8D3BE908A33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995355-84F0-4CDA-A2C5-3AD89855BE84}" srcId="{C23F248A-36FB-42B6-B046-8B0EB6A89125}" destId="{77C2D9D0-55FA-4EA2-8EF5-8D3BE908A332}" srcOrd="1" destOrd="0" parTransId="{5C20A3D6-38D3-49DA-824E-EC1C6B7493C0}" sibTransId="{907BA545-D85D-47C2-B39A-68EEF63DF6F0}"/>
    <dgm:cxn modelId="{D457E787-3C92-4F10-BD67-1D3C1ACFBFC7}" type="presOf" srcId="{63FE4A08-2363-4DFA-9A7C-A3F24CD0985F}" destId="{836554CC-34E8-4AD8-A5A7-FE465D5BBE48}" srcOrd="0" destOrd="3" presId="urn:microsoft.com/office/officeart/2005/8/layout/vList5"/>
    <dgm:cxn modelId="{F9F72863-F466-4770-988D-030006790B35}" type="presOf" srcId="{C23F248A-36FB-42B6-B046-8B0EB6A89125}" destId="{B747104F-0096-4065-B0F4-06A3CED95029}" srcOrd="0" destOrd="0" presId="urn:microsoft.com/office/officeart/2005/8/layout/vList5"/>
    <dgm:cxn modelId="{615CBFEB-BB2B-40BB-909F-B74D0E114073}" type="presOf" srcId="{DB83FB79-099F-4B90-A096-2595CB1B4390}" destId="{836554CC-34E8-4AD8-A5A7-FE465D5BBE48}" srcOrd="0" destOrd="2" presId="urn:microsoft.com/office/officeart/2005/8/layout/vList5"/>
    <dgm:cxn modelId="{082A01F9-1459-4D0C-8739-3851CD7F55D4}" srcId="{77C2D9D0-55FA-4EA2-8EF5-8D3BE908A332}" destId="{83AA057C-8FAA-438F-B469-D7447A629818}" srcOrd="0" destOrd="0" parTransId="{27CC1070-E0B4-4DAF-96ED-988BD320068A}" sibTransId="{57C33060-F7C4-4F1A-8BA5-0ABA526BD1A5}"/>
    <dgm:cxn modelId="{984A9CFF-C384-4052-ADC5-BA5891E0C543}" srcId="{42ADFDA2-504D-40D6-937D-9F66334DB88D}" destId="{63FE4A08-2363-4DFA-9A7C-A3F24CD0985F}" srcOrd="1" destOrd="0" parTransId="{4D62E5DD-57EA-4E5C-ADCE-641F50BA8DF1}" sibTransId="{C131C123-C660-45D4-8003-CC3028AF8A2B}"/>
    <dgm:cxn modelId="{7F5248C7-242E-4E6A-9307-06ACB1A8DC85}" srcId="{42ADFDA2-504D-40D6-937D-9F66334DB88D}" destId="{DB83FB79-099F-4B90-A096-2595CB1B4390}" srcOrd="0" destOrd="0" parTransId="{17D682EC-E374-4D0E-A9DD-D66DDD52D84D}" sibTransId="{9C496E3B-A09F-4231-AA9A-550E6C65B1E3}"/>
    <dgm:cxn modelId="{2B21C339-0466-4D4B-8F4B-E6A70F61B5BB}" type="presOf" srcId="{3ADD3717-FFCF-410E-9D15-31DD032D0A05}" destId="{F4D4B2CD-F9A8-4DEA-A0B7-51594EEAD0D6}" srcOrd="0" destOrd="2" presId="urn:microsoft.com/office/officeart/2005/8/layout/vList5"/>
    <dgm:cxn modelId="{C77DA7EE-1555-4F47-9A04-D943E56AEB00}" type="presOf" srcId="{42ADFDA2-504D-40D6-937D-9F66334DB88D}" destId="{836554CC-34E8-4AD8-A5A7-FE465D5BBE48}" srcOrd="0" destOrd="1" presId="urn:microsoft.com/office/officeart/2005/8/layout/vList5"/>
    <dgm:cxn modelId="{99C772F5-0D41-4F8D-A3E8-C6077269961F}" type="presOf" srcId="{908D5BC6-0735-4B9B-AE5F-53B1F9E5C23B}" destId="{F4D4B2CD-F9A8-4DEA-A0B7-51594EEAD0D6}" srcOrd="0" destOrd="1" presId="urn:microsoft.com/office/officeart/2005/8/layout/vList5"/>
    <dgm:cxn modelId="{10E9BBEC-8CFF-47C7-94AF-E3462F8FBF9D}" type="presOf" srcId="{77C2D9D0-55FA-4EA2-8EF5-8D3BE908A332}" destId="{A8AE6E5B-99FA-4C98-B9C8-F95D365FBFB1}" srcOrd="0" destOrd="0" presId="urn:microsoft.com/office/officeart/2005/8/layout/vList5"/>
    <dgm:cxn modelId="{BB6A1C4C-1041-410B-9E2F-08B995763295}" srcId="{C23F248A-36FB-42B6-B046-8B0EB6A89125}" destId="{C647ED88-41B5-49A9-AD20-6D62A65896D9}" srcOrd="0" destOrd="0" parTransId="{BD8E151A-9070-4FE2-8003-BAA742962B32}" sibTransId="{4DF77F9D-0670-49CB-BC2F-98A7C2B75A57}"/>
    <dgm:cxn modelId="{192CAAD8-2A93-4010-B087-7AC408FB9B61}" type="presOf" srcId="{2E03C108-EAC3-4ADF-9FC9-6CD13A44DD07}" destId="{F4D4B2CD-F9A8-4DEA-A0B7-51594EEAD0D6}" srcOrd="0" destOrd="0" presId="urn:microsoft.com/office/officeart/2005/8/layout/vList5"/>
    <dgm:cxn modelId="{DABF436C-8174-4773-AAE7-9B9EC40DDD56}" type="presOf" srcId="{83AA057C-8FAA-438F-B469-D7447A629818}" destId="{836554CC-34E8-4AD8-A5A7-FE465D5BBE48}" srcOrd="0" destOrd="0" presId="urn:microsoft.com/office/officeart/2005/8/layout/vList5"/>
    <dgm:cxn modelId="{311C34C3-EEFA-4AB1-9136-ABB949CBB1D8}" type="presOf" srcId="{C647ED88-41B5-49A9-AD20-6D62A65896D9}" destId="{9E82FDB0-4241-47A1-A11C-AF81290B961E}" srcOrd="0" destOrd="0" presId="urn:microsoft.com/office/officeart/2005/8/layout/vList5"/>
    <dgm:cxn modelId="{C53D0EE5-8849-45E8-BAEC-52A3C5165314}" srcId="{C647ED88-41B5-49A9-AD20-6D62A65896D9}" destId="{2E03C108-EAC3-4ADF-9FC9-6CD13A44DD07}" srcOrd="0" destOrd="0" parTransId="{A6D307CD-5A5B-4551-BB90-C0476DFEAEAB}" sibTransId="{15920543-6BA2-49F6-B9FD-D4EA32517CE1}"/>
    <dgm:cxn modelId="{A3554612-C419-4EB0-B29A-79FD0EEE594D}" srcId="{908D5BC6-0735-4B9B-AE5F-53B1F9E5C23B}" destId="{3ADD3717-FFCF-410E-9D15-31DD032D0A05}" srcOrd="0" destOrd="0" parTransId="{915E7C59-9E89-4C36-83B1-F36F2B08A3B7}" sibTransId="{FF1ADC09-7E81-4885-AD1B-C55F4B8917C6}"/>
    <dgm:cxn modelId="{0B4F586D-5D3C-4B34-A0FF-1AD6827D761A}" srcId="{C647ED88-41B5-49A9-AD20-6D62A65896D9}" destId="{908D5BC6-0735-4B9B-AE5F-53B1F9E5C23B}" srcOrd="1" destOrd="0" parTransId="{AE20E9C7-EE4F-4058-8C34-AF9A05ACE98D}" sibTransId="{682E6084-DE33-4E77-8021-0E7A3ACDFE71}"/>
    <dgm:cxn modelId="{84A4A1F7-FDFD-4C5F-A0F2-A7899F6BE285}" srcId="{77C2D9D0-55FA-4EA2-8EF5-8D3BE908A332}" destId="{42ADFDA2-504D-40D6-937D-9F66334DB88D}" srcOrd="1" destOrd="0" parTransId="{00B766D4-D2EB-4D37-929E-CC0E65BFC97D}" sibTransId="{9618C07E-E68A-4DBB-96BF-73C0E8389ECB}"/>
    <dgm:cxn modelId="{BC51A0D0-4961-4743-984A-4AA813E3FE1B}" type="presParOf" srcId="{B747104F-0096-4065-B0F4-06A3CED95029}" destId="{4FBC3C07-4778-4F39-9EA2-25335ABBB3A8}" srcOrd="0" destOrd="0" presId="urn:microsoft.com/office/officeart/2005/8/layout/vList5"/>
    <dgm:cxn modelId="{A55EFDCB-ABB2-4F49-8C2B-B2488263EA66}" type="presParOf" srcId="{4FBC3C07-4778-4F39-9EA2-25335ABBB3A8}" destId="{9E82FDB0-4241-47A1-A11C-AF81290B961E}" srcOrd="0" destOrd="0" presId="urn:microsoft.com/office/officeart/2005/8/layout/vList5"/>
    <dgm:cxn modelId="{527158BB-E53C-40B7-BAA7-BD4CC3009445}" type="presParOf" srcId="{4FBC3C07-4778-4F39-9EA2-25335ABBB3A8}" destId="{F4D4B2CD-F9A8-4DEA-A0B7-51594EEAD0D6}" srcOrd="1" destOrd="0" presId="urn:microsoft.com/office/officeart/2005/8/layout/vList5"/>
    <dgm:cxn modelId="{D3077043-DBA7-498C-8AB3-0653E6CED223}" type="presParOf" srcId="{B747104F-0096-4065-B0F4-06A3CED95029}" destId="{C40C1F3A-53D6-4C67-8649-9DC88657D998}" srcOrd="1" destOrd="0" presId="urn:microsoft.com/office/officeart/2005/8/layout/vList5"/>
    <dgm:cxn modelId="{A8B14D8F-6883-4369-AE7B-D092471291CA}" type="presParOf" srcId="{B747104F-0096-4065-B0F4-06A3CED95029}" destId="{8F819569-7747-4508-9AAB-43A438198046}" srcOrd="2" destOrd="0" presId="urn:microsoft.com/office/officeart/2005/8/layout/vList5"/>
    <dgm:cxn modelId="{7B084D38-A3BD-4FAB-A9DB-15516EFAD1C4}" type="presParOf" srcId="{8F819569-7747-4508-9AAB-43A438198046}" destId="{A8AE6E5B-99FA-4C98-B9C8-F95D365FBFB1}" srcOrd="0" destOrd="0" presId="urn:microsoft.com/office/officeart/2005/8/layout/vList5"/>
    <dgm:cxn modelId="{CB846B75-621F-47BD-992A-BEC1A1579B03}" type="presParOf" srcId="{8F819569-7747-4508-9AAB-43A438198046}" destId="{836554CC-34E8-4AD8-A5A7-FE465D5BBE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1A616-F575-4D15-A950-2DB943DC2DC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E051CE-C4CB-48E8-92BD-72156BA2B186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Decreased risk of compliance failures</a:t>
          </a:r>
          <a:endParaRPr lang="en-US" dirty="0"/>
        </a:p>
      </dgm:t>
    </dgm:pt>
    <dgm:pt modelId="{41B861BD-CC2A-4E84-A42D-FDA3252C1C96}" type="parTrans" cxnId="{9AD3BD40-5192-4D56-AF17-799AB040A823}">
      <dgm:prSet/>
      <dgm:spPr/>
      <dgm:t>
        <a:bodyPr/>
        <a:lstStyle/>
        <a:p>
          <a:endParaRPr lang="en-US"/>
        </a:p>
      </dgm:t>
    </dgm:pt>
    <dgm:pt modelId="{0795ADEE-B919-45DC-BC9E-63DA4B340A11}" type="sibTrans" cxnId="{9AD3BD40-5192-4D56-AF17-799AB040A823}">
      <dgm:prSet/>
      <dgm:spPr/>
      <dgm:t>
        <a:bodyPr/>
        <a:lstStyle/>
        <a:p>
          <a:endParaRPr lang="en-US"/>
        </a:p>
      </dgm:t>
    </dgm:pt>
    <dgm:pt modelId="{722ED78F-E8DA-412D-87F1-ACE69AE2DF98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Policies protect student privacy</a:t>
          </a:r>
          <a:endParaRPr lang="en-US" dirty="0"/>
        </a:p>
      </dgm:t>
    </dgm:pt>
    <dgm:pt modelId="{ADBF3D87-7B61-44BE-8F84-48C747DD3168}" type="parTrans" cxnId="{3C1B117E-5A05-4D3B-9CA9-5F9B567205E3}">
      <dgm:prSet/>
      <dgm:spPr/>
      <dgm:t>
        <a:bodyPr/>
        <a:lstStyle/>
        <a:p>
          <a:endParaRPr lang="en-US"/>
        </a:p>
      </dgm:t>
    </dgm:pt>
    <dgm:pt modelId="{2F1564F2-0CD6-4B80-98C7-DDE01C905930}" type="sibTrans" cxnId="{3C1B117E-5A05-4D3B-9CA9-5F9B567205E3}">
      <dgm:prSet/>
      <dgm:spPr/>
      <dgm:t>
        <a:bodyPr/>
        <a:lstStyle/>
        <a:p>
          <a:endParaRPr lang="en-US"/>
        </a:p>
      </dgm:t>
    </dgm:pt>
    <dgm:pt modelId="{CADFE3C5-CF17-4DA1-BB3D-E18E254EA45C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Better organizational collaboration</a:t>
          </a:r>
          <a:endParaRPr lang="en-US" dirty="0"/>
        </a:p>
      </dgm:t>
    </dgm:pt>
    <dgm:pt modelId="{0860DF5E-45FB-4949-A1C6-A1086D1A3586}" type="parTrans" cxnId="{CBBE489E-2A0B-4DFB-B8E2-F7A77B164E37}">
      <dgm:prSet/>
      <dgm:spPr/>
      <dgm:t>
        <a:bodyPr/>
        <a:lstStyle/>
        <a:p>
          <a:endParaRPr lang="en-US"/>
        </a:p>
      </dgm:t>
    </dgm:pt>
    <dgm:pt modelId="{21FBF6BE-3CA3-4770-9FF8-BB8B2E7A85CF}" type="sibTrans" cxnId="{CBBE489E-2A0B-4DFB-B8E2-F7A77B164E37}">
      <dgm:prSet/>
      <dgm:spPr/>
      <dgm:t>
        <a:bodyPr/>
        <a:lstStyle/>
        <a:p>
          <a:endParaRPr lang="en-US"/>
        </a:p>
      </dgm:t>
    </dgm:pt>
    <dgm:pt modelId="{600E1EBD-D4FC-4507-8383-6446B0D438D1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Usability</a:t>
          </a:r>
          <a:endParaRPr lang="en-US" dirty="0"/>
        </a:p>
      </dgm:t>
    </dgm:pt>
    <dgm:pt modelId="{35A742BE-06FE-4F7C-9831-D897F6419E88}" type="parTrans" cxnId="{512A9BD3-6B13-47B5-814B-53233FB70E4D}">
      <dgm:prSet/>
      <dgm:spPr/>
      <dgm:t>
        <a:bodyPr/>
        <a:lstStyle/>
        <a:p>
          <a:endParaRPr lang="en-US"/>
        </a:p>
      </dgm:t>
    </dgm:pt>
    <dgm:pt modelId="{AE5BA6E0-3D5D-4980-AE55-77E42A2332C6}" type="sibTrans" cxnId="{512A9BD3-6B13-47B5-814B-53233FB70E4D}">
      <dgm:prSet/>
      <dgm:spPr/>
      <dgm:t>
        <a:bodyPr/>
        <a:lstStyle/>
        <a:p>
          <a:endParaRPr lang="en-US"/>
        </a:p>
      </dgm:t>
    </dgm:pt>
    <dgm:pt modelId="{B7C6AEF1-862F-465A-8461-DE1D16FD1B8F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Better opportunity for innovation</a:t>
          </a:r>
          <a:endParaRPr lang="en-US" dirty="0"/>
        </a:p>
      </dgm:t>
    </dgm:pt>
    <dgm:pt modelId="{22191E76-3DAE-4E21-8227-22DDCCCDD922}" type="parTrans" cxnId="{4306FF3D-9587-46FC-ABAA-E02CFD3E48B5}">
      <dgm:prSet/>
      <dgm:spPr/>
      <dgm:t>
        <a:bodyPr/>
        <a:lstStyle/>
        <a:p>
          <a:endParaRPr lang="en-US"/>
        </a:p>
      </dgm:t>
    </dgm:pt>
    <dgm:pt modelId="{47E4C1A3-BC40-431B-B507-86E0963E5327}" type="sibTrans" cxnId="{4306FF3D-9587-46FC-ABAA-E02CFD3E48B5}">
      <dgm:prSet/>
      <dgm:spPr/>
      <dgm:t>
        <a:bodyPr/>
        <a:lstStyle/>
        <a:p>
          <a:endParaRPr lang="en-US"/>
        </a:p>
      </dgm:t>
    </dgm:pt>
    <dgm:pt modelId="{328BEA3F-BA07-4C89-9AFE-C93698311401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BE4C64AC-AB95-406A-9C42-B61ECB330EEE}" type="parTrans" cxnId="{AF80EC7B-A43A-4B21-B9CF-3AEB9C1721F1}">
      <dgm:prSet/>
      <dgm:spPr/>
      <dgm:t>
        <a:bodyPr/>
        <a:lstStyle/>
        <a:p>
          <a:endParaRPr lang="en-US"/>
        </a:p>
      </dgm:t>
    </dgm:pt>
    <dgm:pt modelId="{60CE04CE-62B3-4C46-9AE9-1B12207C08BD}" type="sibTrans" cxnId="{AF80EC7B-A43A-4B21-B9CF-3AEB9C1721F1}">
      <dgm:prSet/>
      <dgm:spPr/>
      <dgm:t>
        <a:bodyPr/>
        <a:lstStyle/>
        <a:p>
          <a:endParaRPr lang="en-US"/>
        </a:p>
      </dgm:t>
    </dgm:pt>
    <dgm:pt modelId="{A63F4D2D-04AC-4891-B2B2-134FC1BFC725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Better decision-making</a:t>
          </a:r>
          <a:endParaRPr lang="en-US" dirty="0"/>
        </a:p>
      </dgm:t>
    </dgm:pt>
    <dgm:pt modelId="{7E9C65A5-B635-4FE1-A98B-C0776E669111}" type="parTrans" cxnId="{9451469C-7EB6-46CE-8F19-1629DAB3C8B4}">
      <dgm:prSet/>
      <dgm:spPr/>
    </dgm:pt>
    <dgm:pt modelId="{2D353107-E57F-446D-BDD8-DF6CA0C6A564}" type="sibTrans" cxnId="{9451469C-7EB6-46CE-8F19-1629DAB3C8B4}">
      <dgm:prSet/>
      <dgm:spPr/>
    </dgm:pt>
    <dgm:pt modelId="{3AFD786E-B7F5-4164-B63B-5267C626873A}" type="pres">
      <dgm:prSet presAssocID="{7121A616-F575-4D15-A950-2DB943DC2D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AEEE9F-6BAA-4A23-8A94-540E6BE37A5D}" type="pres">
      <dgm:prSet presAssocID="{600E1EBD-D4FC-4507-8383-6446B0D438D1}" presName="linNode" presStyleCnt="0"/>
      <dgm:spPr/>
    </dgm:pt>
    <dgm:pt modelId="{34CCCF2E-C42E-4857-848D-0469B358F153}" type="pres">
      <dgm:prSet presAssocID="{600E1EBD-D4FC-4507-8383-6446B0D438D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7B4EA-C356-4A54-B685-9B0AC65CEC26}" type="pres">
      <dgm:prSet presAssocID="{600E1EBD-D4FC-4507-8383-6446B0D438D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08ED9-34FA-43DA-B72E-DC431650E804}" type="pres">
      <dgm:prSet presAssocID="{AE5BA6E0-3D5D-4980-AE55-77E42A2332C6}" presName="sp" presStyleCnt="0"/>
      <dgm:spPr/>
    </dgm:pt>
    <dgm:pt modelId="{007F9B63-8113-4A1A-A83B-B9BDA3BE2635}" type="pres">
      <dgm:prSet presAssocID="{328BEA3F-BA07-4C89-9AFE-C93698311401}" presName="linNode" presStyleCnt="0"/>
      <dgm:spPr/>
    </dgm:pt>
    <dgm:pt modelId="{2B45BE9F-E07D-4866-9357-F0084169D120}" type="pres">
      <dgm:prSet presAssocID="{328BEA3F-BA07-4C89-9AFE-C9369831140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7B19D-E498-42AD-BFE3-C9082CF9746C}" type="pres">
      <dgm:prSet presAssocID="{328BEA3F-BA07-4C89-9AFE-C9369831140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F2A7F-AF0A-4CFE-941E-4E8F8AF32362}" type="presOf" srcId="{37E051CE-C4CB-48E8-92BD-72156BA2B186}" destId="{65B7B19D-E498-42AD-BFE3-C9082CF9746C}" srcOrd="0" destOrd="0" presId="urn:microsoft.com/office/officeart/2005/8/layout/vList5"/>
    <dgm:cxn modelId="{D959A0CA-792B-4B6D-8BB9-33DC5A7E2264}" type="presOf" srcId="{CADFE3C5-CF17-4DA1-BB3D-E18E254EA45C}" destId="{EE97B4EA-C356-4A54-B685-9B0AC65CEC26}" srcOrd="0" destOrd="0" presId="urn:microsoft.com/office/officeart/2005/8/layout/vList5"/>
    <dgm:cxn modelId="{AF80EC7B-A43A-4B21-B9CF-3AEB9C1721F1}" srcId="{7121A616-F575-4D15-A950-2DB943DC2DC2}" destId="{328BEA3F-BA07-4C89-9AFE-C93698311401}" srcOrd="1" destOrd="0" parTransId="{BE4C64AC-AB95-406A-9C42-B61ECB330EEE}" sibTransId="{60CE04CE-62B3-4C46-9AE9-1B12207C08BD}"/>
    <dgm:cxn modelId="{CBBE489E-2A0B-4DFB-B8E2-F7A77B164E37}" srcId="{600E1EBD-D4FC-4507-8383-6446B0D438D1}" destId="{CADFE3C5-CF17-4DA1-BB3D-E18E254EA45C}" srcOrd="0" destOrd="0" parTransId="{0860DF5E-45FB-4949-A1C6-A1086D1A3586}" sibTransId="{21FBF6BE-3CA3-4770-9FF8-BB8B2E7A85CF}"/>
    <dgm:cxn modelId="{324ECBCB-AA6F-42BC-B1D9-2A0D3E22ED68}" type="presOf" srcId="{600E1EBD-D4FC-4507-8383-6446B0D438D1}" destId="{34CCCF2E-C42E-4857-848D-0469B358F153}" srcOrd="0" destOrd="0" presId="urn:microsoft.com/office/officeart/2005/8/layout/vList5"/>
    <dgm:cxn modelId="{96D8E017-2ADB-48B7-85E5-8DCE3504384B}" type="presOf" srcId="{328BEA3F-BA07-4C89-9AFE-C93698311401}" destId="{2B45BE9F-E07D-4866-9357-F0084169D120}" srcOrd="0" destOrd="0" presId="urn:microsoft.com/office/officeart/2005/8/layout/vList5"/>
    <dgm:cxn modelId="{9451469C-7EB6-46CE-8F19-1629DAB3C8B4}" srcId="{600E1EBD-D4FC-4507-8383-6446B0D438D1}" destId="{A63F4D2D-04AC-4891-B2B2-134FC1BFC725}" srcOrd="2" destOrd="0" parTransId="{7E9C65A5-B635-4FE1-A98B-C0776E669111}" sibTransId="{2D353107-E57F-446D-BDD8-DF6CA0C6A564}"/>
    <dgm:cxn modelId="{116C9392-E52E-484F-BA58-0402CA74AE7E}" type="presOf" srcId="{722ED78F-E8DA-412D-87F1-ACE69AE2DF98}" destId="{65B7B19D-E498-42AD-BFE3-C9082CF9746C}" srcOrd="0" destOrd="1" presId="urn:microsoft.com/office/officeart/2005/8/layout/vList5"/>
    <dgm:cxn modelId="{9D8AB5E1-98D5-4D79-8AC7-A17BEF46970C}" type="presOf" srcId="{A63F4D2D-04AC-4891-B2B2-134FC1BFC725}" destId="{EE97B4EA-C356-4A54-B685-9B0AC65CEC26}" srcOrd="0" destOrd="2" presId="urn:microsoft.com/office/officeart/2005/8/layout/vList5"/>
    <dgm:cxn modelId="{3C1B117E-5A05-4D3B-9CA9-5F9B567205E3}" srcId="{328BEA3F-BA07-4C89-9AFE-C93698311401}" destId="{722ED78F-E8DA-412D-87F1-ACE69AE2DF98}" srcOrd="1" destOrd="0" parTransId="{ADBF3D87-7B61-44BE-8F84-48C747DD3168}" sibTransId="{2F1564F2-0CD6-4B80-98C7-DDE01C905930}"/>
    <dgm:cxn modelId="{512A9BD3-6B13-47B5-814B-53233FB70E4D}" srcId="{7121A616-F575-4D15-A950-2DB943DC2DC2}" destId="{600E1EBD-D4FC-4507-8383-6446B0D438D1}" srcOrd="0" destOrd="0" parTransId="{35A742BE-06FE-4F7C-9831-D897F6419E88}" sibTransId="{AE5BA6E0-3D5D-4980-AE55-77E42A2332C6}"/>
    <dgm:cxn modelId="{4306FF3D-9587-46FC-ABAA-E02CFD3E48B5}" srcId="{600E1EBD-D4FC-4507-8383-6446B0D438D1}" destId="{B7C6AEF1-862F-465A-8461-DE1D16FD1B8F}" srcOrd="1" destOrd="0" parTransId="{22191E76-3DAE-4E21-8227-22DDCCCDD922}" sibTransId="{47E4C1A3-BC40-431B-B507-86E0963E5327}"/>
    <dgm:cxn modelId="{9AD3BD40-5192-4D56-AF17-799AB040A823}" srcId="{328BEA3F-BA07-4C89-9AFE-C93698311401}" destId="{37E051CE-C4CB-48E8-92BD-72156BA2B186}" srcOrd="0" destOrd="0" parTransId="{41B861BD-CC2A-4E84-A42D-FDA3252C1C96}" sibTransId="{0795ADEE-B919-45DC-BC9E-63DA4B340A11}"/>
    <dgm:cxn modelId="{3C28C136-FF0A-451D-A225-D0081643417D}" type="presOf" srcId="{B7C6AEF1-862F-465A-8461-DE1D16FD1B8F}" destId="{EE97B4EA-C356-4A54-B685-9B0AC65CEC26}" srcOrd="0" destOrd="1" presId="urn:microsoft.com/office/officeart/2005/8/layout/vList5"/>
    <dgm:cxn modelId="{282EACDD-3D36-4795-8BA5-85669ADFF037}" type="presOf" srcId="{7121A616-F575-4D15-A950-2DB943DC2DC2}" destId="{3AFD786E-B7F5-4164-B63B-5267C626873A}" srcOrd="0" destOrd="0" presId="urn:microsoft.com/office/officeart/2005/8/layout/vList5"/>
    <dgm:cxn modelId="{0C46F6E4-7F9A-4CF4-B813-242863569E94}" type="presParOf" srcId="{3AFD786E-B7F5-4164-B63B-5267C626873A}" destId="{C8AEEE9F-6BAA-4A23-8A94-540E6BE37A5D}" srcOrd="0" destOrd="0" presId="urn:microsoft.com/office/officeart/2005/8/layout/vList5"/>
    <dgm:cxn modelId="{3AF9692E-669B-40F6-9137-F0AF5519F39F}" type="presParOf" srcId="{C8AEEE9F-6BAA-4A23-8A94-540E6BE37A5D}" destId="{34CCCF2E-C42E-4857-848D-0469B358F153}" srcOrd="0" destOrd="0" presId="urn:microsoft.com/office/officeart/2005/8/layout/vList5"/>
    <dgm:cxn modelId="{CC75643B-95DF-4398-BB91-D39D8C9A1A8E}" type="presParOf" srcId="{C8AEEE9F-6BAA-4A23-8A94-540E6BE37A5D}" destId="{EE97B4EA-C356-4A54-B685-9B0AC65CEC26}" srcOrd="1" destOrd="0" presId="urn:microsoft.com/office/officeart/2005/8/layout/vList5"/>
    <dgm:cxn modelId="{76A53889-3433-493F-B5E8-E31273129C17}" type="presParOf" srcId="{3AFD786E-B7F5-4164-B63B-5267C626873A}" destId="{9B808ED9-34FA-43DA-B72E-DC431650E804}" srcOrd="1" destOrd="0" presId="urn:microsoft.com/office/officeart/2005/8/layout/vList5"/>
    <dgm:cxn modelId="{34D77535-7D8A-4EFD-AE49-869D32D512F6}" type="presParOf" srcId="{3AFD786E-B7F5-4164-B63B-5267C626873A}" destId="{007F9B63-8113-4A1A-A83B-B9BDA3BE2635}" srcOrd="2" destOrd="0" presId="urn:microsoft.com/office/officeart/2005/8/layout/vList5"/>
    <dgm:cxn modelId="{B2CCB840-78A8-49C3-9F9F-CC8346CAE909}" type="presParOf" srcId="{007F9B63-8113-4A1A-A83B-B9BDA3BE2635}" destId="{2B45BE9F-E07D-4866-9357-F0084169D120}" srcOrd="0" destOrd="0" presId="urn:microsoft.com/office/officeart/2005/8/layout/vList5"/>
    <dgm:cxn modelId="{FD209CB6-7A18-4F8B-AABA-E24E2FD8FAE5}" type="presParOf" srcId="{007F9B63-8113-4A1A-A83B-B9BDA3BE2635}" destId="{65B7B19D-E498-42AD-BFE3-C9082CF974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B2CD-F9A8-4DEA-A0B7-51594EEAD0D6}">
      <dsp:nvSpPr>
        <dsp:cNvPr id="0" name=""/>
        <dsp:cNvSpPr/>
      </dsp:nvSpPr>
      <dsp:spPr>
        <a:xfrm rot="5400000">
          <a:off x="4617544" y="-1450570"/>
          <a:ext cx="1853535" cy="5218176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Builds trust in our data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Single version of the truth</a:t>
          </a:r>
          <a:endParaRPr lang="en-US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to influence decisions eliminate redundancy</a:t>
          </a:r>
          <a:endParaRPr lang="en-US" sz="2600" kern="1200" dirty="0"/>
        </a:p>
      </dsp:txBody>
      <dsp:txXfrm rot="-5400000">
        <a:off x="2935224" y="322232"/>
        <a:ext cx="5127694" cy="1672571"/>
      </dsp:txXfrm>
    </dsp:sp>
    <dsp:sp modelId="{9E82FDB0-4241-47A1-A11C-AF81290B961E}">
      <dsp:nvSpPr>
        <dsp:cNvPr id="0" name=""/>
        <dsp:cNvSpPr/>
      </dsp:nvSpPr>
      <dsp:spPr>
        <a:xfrm>
          <a:off x="0" y="57"/>
          <a:ext cx="2935224" cy="231691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Accuracy</a:t>
          </a:r>
          <a:endParaRPr lang="en-US" sz="3900" kern="1200" dirty="0"/>
        </a:p>
      </dsp:txBody>
      <dsp:txXfrm>
        <a:off x="113103" y="113160"/>
        <a:ext cx="2709018" cy="2090713"/>
      </dsp:txXfrm>
    </dsp:sp>
    <dsp:sp modelId="{836554CC-34E8-4AD8-A5A7-FE465D5BBE48}">
      <dsp:nvSpPr>
        <dsp:cNvPr id="0" name=""/>
        <dsp:cNvSpPr/>
      </dsp:nvSpPr>
      <dsp:spPr>
        <a:xfrm rot="5400000">
          <a:off x="4617544" y="982194"/>
          <a:ext cx="1853535" cy="5218176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Relevant, real-time information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Increased agility to respond to:</a:t>
          </a:r>
          <a:endParaRPr lang="en-US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Requests for information</a:t>
          </a:r>
          <a:endParaRPr lang="en-US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Privacy Incidents</a:t>
          </a:r>
          <a:endParaRPr lang="en-US" sz="2600" kern="1200" dirty="0"/>
        </a:p>
      </dsp:txBody>
      <dsp:txXfrm rot="-5400000">
        <a:off x="2935224" y="2754996"/>
        <a:ext cx="5127694" cy="1672571"/>
      </dsp:txXfrm>
    </dsp:sp>
    <dsp:sp modelId="{A8AE6E5B-99FA-4C98-B9C8-F95D365FBFB1}">
      <dsp:nvSpPr>
        <dsp:cNvPr id="0" name=""/>
        <dsp:cNvSpPr/>
      </dsp:nvSpPr>
      <dsp:spPr>
        <a:xfrm>
          <a:off x="0" y="2432822"/>
          <a:ext cx="2935224" cy="2316919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Timeliness</a:t>
          </a:r>
          <a:endParaRPr lang="en-US" sz="3900" kern="1200" dirty="0"/>
        </a:p>
      </dsp:txBody>
      <dsp:txXfrm>
        <a:off x="113103" y="2545925"/>
        <a:ext cx="2709018" cy="2090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7B4EA-C356-4A54-B685-9B0AC65CEC26}">
      <dsp:nvSpPr>
        <dsp:cNvPr id="0" name=""/>
        <dsp:cNvSpPr/>
      </dsp:nvSpPr>
      <dsp:spPr>
        <a:xfrm rot="5400000">
          <a:off x="4736044" y="-1517924"/>
          <a:ext cx="1823799" cy="5315712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Better organizational collaboration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Better opportunity for innovation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Better decision-making</a:t>
          </a:r>
          <a:endParaRPr lang="en-US" sz="2600" kern="1200" dirty="0"/>
        </a:p>
      </dsp:txBody>
      <dsp:txXfrm rot="-5400000">
        <a:off x="2990088" y="317063"/>
        <a:ext cx="5226681" cy="1645737"/>
      </dsp:txXfrm>
    </dsp:sp>
    <dsp:sp modelId="{34CCCF2E-C42E-4857-848D-0469B358F153}">
      <dsp:nvSpPr>
        <dsp:cNvPr id="0" name=""/>
        <dsp:cNvSpPr/>
      </dsp:nvSpPr>
      <dsp:spPr>
        <a:xfrm>
          <a:off x="0" y="57"/>
          <a:ext cx="2990088" cy="227974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Usability</a:t>
          </a:r>
          <a:endParaRPr lang="en-US" sz="4800" kern="1200" dirty="0"/>
        </a:p>
      </dsp:txBody>
      <dsp:txXfrm>
        <a:off x="111288" y="111345"/>
        <a:ext cx="2767512" cy="2057173"/>
      </dsp:txXfrm>
    </dsp:sp>
    <dsp:sp modelId="{65B7B19D-E498-42AD-BFE3-C9082CF9746C}">
      <dsp:nvSpPr>
        <dsp:cNvPr id="0" name=""/>
        <dsp:cNvSpPr/>
      </dsp:nvSpPr>
      <dsp:spPr>
        <a:xfrm rot="5400000">
          <a:off x="4736044" y="875812"/>
          <a:ext cx="1823799" cy="531571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Decreased risk of compliance failures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Policies protect student privacy</a:t>
          </a:r>
          <a:endParaRPr lang="en-US" sz="2600" kern="1200" dirty="0"/>
        </a:p>
      </dsp:txBody>
      <dsp:txXfrm rot="-5400000">
        <a:off x="2990088" y="2710800"/>
        <a:ext cx="5226681" cy="1645737"/>
      </dsp:txXfrm>
    </dsp:sp>
    <dsp:sp modelId="{2B45BE9F-E07D-4866-9357-F0084169D120}">
      <dsp:nvSpPr>
        <dsp:cNvPr id="0" name=""/>
        <dsp:cNvSpPr/>
      </dsp:nvSpPr>
      <dsp:spPr>
        <a:xfrm>
          <a:off x="0" y="2393793"/>
          <a:ext cx="2990088" cy="227974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Security</a:t>
          </a:r>
          <a:endParaRPr lang="en-US" sz="4800" kern="1200" dirty="0"/>
        </a:p>
      </dsp:txBody>
      <dsp:txXfrm>
        <a:off x="111288" y="2505081"/>
        <a:ext cx="2767512" cy="2057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D09328B-CEDB-4A74-B35D-4671107BE7BF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519A6E2-8DBD-4042-9D7C-54098BF77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30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1FA3B0F-DD6B-44F4-B202-BB15DD99EF13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D0C900D-0CC5-43C4-A6C7-DB7CD3E7A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9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“About WVEIS” Page:</a:t>
            </a:r>
          </a:p>
          <a:p>
            <a:pPr marL="177171" indent="-177171">
              <a:buFont typeface="Arial" panose="020B0604020202020204" pitchFamily="34" charset="0"/>
              <a:buChar char="•"/>
            </a:pPr>
            <a:r>
              <a:rPr lang="en-US" dirty="0" smtClean="0"/>
              <a:t>The WVEIS project was created in 1990 by the state of West Virginia to ensure standardized data collection and reporting to the West Virginia Department of Education. </a:t>
            </a:r>
          </a:p>
          <a:p>
            <a:pPr marL="177171" indent="-177171">
              <a:buFont typeface="Arial" panose="020B0604020202020204" pitchFamily="34" charset="0"/>
              <a:buChar char="•"/>
            </a:pPr>
            <a:r>
              <a:rPr lang="en-US" dirty="0" smtClean="0"/>
              <a:t>By consolidating individual county computer systems into several larger RESA based systems reporting processes were streamlined and individual county expenses were reduced.</a:t>
            </a:r>
          </a:p>
          <a:p>
            <a:pPr marL="177171" indent="-177171">
              <a:buFont typeface="Arial" panose="020B0604020202020204" pitchFamily="34" charset="0"/>
              <a:buChar char="•"/>
            </a:pPr>
            <a:r>
              <a:rPr lang="en-US" dirty="0" smtClean="0"/>
              <a:t>The WVEIS project has grown to include every county Board of Education office and school in West Virginia and has formed a Wide Area Network (WAN) with links to each RESA office in the state as well as to the State Department of Education.</a:t>
            </a:r>
          </a:p>
          <a:p>
            <a:pPr marL="177171" indent="-177171">
              <a:buFont typeface="Arial" panose="020B0604020202020204" pitchFamily="34" charset="0"/>
              <a:buChar char="•"/>
            </a:pPr>
            <a:r>
              <a:rPr lang="en-US" dirty="0" smtClean="0"/>
              <a:t>Student applications on the WVEIS network include student scheduling, student attendance, student grading, and several custom programs.</a:t>
            </a:r>
          </a:p>
          <a:p>
            <a:pPr marL="177171" indent="-177171">
              <a:buFont typeface="Arial" panose="020B0604020202020204" pitchFamily="34" charset="0"/>
              <a:buChar char="•"/>
            </a:pPr>
            <a:r>
              <a:rPr lang="en-US" dirty="0" smtClean="0"/>
              <a:t>Financial and employee applications include payroll processing, human resources, fixed asset inventory, warehousing, and purchasing.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16880-7AB0-456F-B211-BE8558843E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95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EE90-420D-49C4-A910-F1670507B36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91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16880-7AB0-456F-B211-BE8558843E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5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DPC:</a:t>
            </a:r>
            <a:r>
              <a:rPr lang="en-US" baseline="0" dirty="0" smtClean="0"/>
              <a:t> </a:t>
            </a:r>
            <a:r>
              <a:rPr lang="en-US" dirty="0" smtClean="0"/>
              <a:t>Want to keep them informed of the work so they can help with</a:t>
            </a:r>
            <a:r>
              <a:rPr lang="en-US" baseline="0" dirty="0" smtClean="0"/>
              <a:t> </a:t>
            </a:r>
            <a:r>
              <a:rPr lang="en-US" dirty="0" smtClean="0"/>
              <a:t>sustainability &amp;</a:t>
            </a:r>
            <a:r>
              <a:rPr lang="en-US" baseline="0" dirty="0" smtClean="0"/>
              <a:t> </a:t>
            </a:r>
            <a:r>
              <a:rPr lang="en-US" dirty="0" smtClean="0"/>
              <a:t>removing obstacles to the work of remaining levels of the governance structure. DPC meets quarterly.</a:t>
            </a:r>
          </a:p>
          <a:p>
            <a:endParaRPr lang="en-US" dirty="0" smtClean="0"/>
          </a:p>
          <a:p>
            <a:r>
              <a:rPr lang="en-US" dirty="0" smtClean="0"/>
              <a:t>DGC: Provides direction for development</a:t>
            </a:r>
            <a:r>
              <a:rPr lang="en-US" baseline="0" dirty="0" smtClean="0"/>
              <a:t> of data governance procedures, including collection, reporting, future goals, etc. Approves changes to the data system and reviews requests for research data. Includes district representatives to give local stakeholders a voice.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DS: Task Teams perform</a:t>
            </a:r>
            <a:r>
              <a:rPr lang="en-US" baseline="0" dirty="0" smtClean="0"/>
              <a:t> joint work tasks identified by the DGC that involve communication among offices/programs of WVDE. Resolves data quality issues. Submits Data Change Request Forms and Data Policy Request Forms on behalf of their offices.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EE90-420D-49C4-A910-F1670507B3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60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Basically, policies</a:t>
            </a:r>
            <a:r>
              <a:rPr lang="en-US" baseline="0" dirty="0" smtClean="0"/>
              <a:t> that address the whole life cycle of data. (From collection, to reporting, to future storage or destruction.)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EE90-420D-49C4-A910-F1670507B3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EE90-420D-49C4-A910-F1670507B3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4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EE90-420D-49C4-A910-F1670507B3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14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EE90-420D-49C4-A910-F1670507B3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4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EE90-420D-49C4-A910-F1670507B3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6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EE90-420D-49C4-A910-F1670507B3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6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EE90-420D-49C4-A910-F1670507B36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4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7018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741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8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8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79207"/>
            <a:ext cx="2057400" cy="491199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79207"/>
            <a:ext cx="6019800" cy="4911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30963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3077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8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4822"/>
            <a:ext cx="4038600" cy="4716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4822"/>
            <a:ext cx="4038600" cy="4716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5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265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3382"/>
            <a:ext cx="4040188" cy="4007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265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3382"/>
            <a:ext cx="4041775" cy="4007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2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9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8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4611"/>
            <a:ext cx="3008313" cy="1134147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4611"/>
            <a:ext cx="5111750" cy="5131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58946"/>
            <a:ext cx="3008313" cy="37672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2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73921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609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40659"/>
            <a:ext cx="5486400" cy="5466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7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4C006-4849-E34F-9B66-71AF1D6A103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799" y="6356349"/>
            <a:ext cx="922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8F1C562-0EF2-0045-8093-4EDB6FA56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0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SzPct val="90000"/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SzPct val="90000"/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SzPct val="9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SzPct val="90000"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SzPct val="90000"/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zoomwv.k12.wv.us/educato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zoomwv.k12.wv.us/Dashboard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03015"/>
            <a:ext cx="73152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Data Business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15200" cy="1541014"/>
          </a:xfrm>
        </p:spPr>
        <p:txBody>
          <a:bodyPr/>
          <a:lstStyle/>
          <a:p>
            <a:r>
              <a:rPr lang="en-US" dirty="0" smtClean="0"/>
              <a:t>Making Data Work for Your District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3284692"/>
            <a:ext cx="7315200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1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b="1" dirty="0" smtClean="0"/>
              <a:t>What We Do in WV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1"/>
            <a:ext cx="8233647" cy="52577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smtClean="0"/>
              <a:t>Data collection, certification processes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 data collection requests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request procedures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proposal reviews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Privacy and confidentiality assurances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Security and access agreements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disclosure agreements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destruction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8618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accent3"/>
                </a:solidFill>
              </a:rPr>
              <a:t>Why do we certify?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Certain data are critical</a:t>
            </a:r>
          </a:p>
          <a:p>
            <a:pPr lvl="1"/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Mandatory Reporting</a:t>
            </a:r>
          </a:p>
          <a:p>
            <a:pPr lvl="1"/>
            <a:r>
              <a:rPr lang="en-US" dirty="0" smtClean="0"/>
              <a:t>Accountability</a:t>
            </a:r>
          </a:p>
          <a:p>
            <a:r>
              <a:rPr lang="en-US" dirty="0" smtClean="0"/>
              <a:t>Need accurate, error-free information</a:t>
            </a:r>
          </a:p>
          <a:p>
            <a:r>
              <a:rPr lang="en-US" dirty="0" smtClean="0"/>
              <a:t>Opportunities for timely corrections</a:t>
            </a:r>
          </a:p>
          <a:p>
            <a:r>
              <a:rPr lang="en-US" dirty="0" smtClean="0"/>
              <a:t>Consistency—and fairness—across WV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 smtClean="0"/>
              <a:t>What are we doing?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WVEIS Calendar</a:t>
            </a:r>
          </a:p>
          <a:p>
            <a:r>
              <a:rPr lang="en-US" sz="3000" dirty="0" smtClean="0"/>
              <a:t>Instructions for collections</a:t>
            </a:r>
          </a:p>
          <a:p>
            <a:r>
              <a:rPr lang="en-US" sz="3000" dirty="0" smtClean="0"/>
              <a:t>Moving toward consistency</a:t>
            </a:r>
          </a:p>
          <a:p>
            <a:r>
              <a:rPr lang="en-US" sz="3000" dirty="0" smtClean="0"/>
              <a:t>Working for improvement</a:t>
            </a:r>
          </a:p>
          <a:p>
            <a:pPr lvl="1"/>
            <a:r>
              <a:rPr lang="en-US" sz="2600" dirty="0" smtClean="0"/>
              <a:t>Automated emails/notifications</a:t>
            </a:r>
          </a:p>
          <a:p>
            <a:pPr lvl="1"/>
            <a:r>
              <a:rPr lang="en-US" sz="2600" dirty="0" smtClean="0"/>
              <a:t>Other communication changes</a:t>
            </a:r>
          </a:p>
          <a:p>
            <a:pPr lvl="1"/>
            <a:r>
              <a:rPr lang="en-US" sz="2600" dirty="0" smtClean="0"/>
              <a:t>Revising the WVEIS calendar and support pages</a:t>
            </a:r>
          </a:p>
          <a:p>
            <a:pPr lvl="1"/>
            <a:r>
              <a:rPr lang="en-US" sz="2600" dirty="0" smtClean="0"/>
              <a:t>Standardizing instructions, including rationale and descriptions of data elements and expectations</a:t>
            </a:r>
          </a:p>
          <a:p>
            <a:endParaRPr lang="en-US" sz="3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 smtClean="0"/>
              <a:t>What can you do?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Get to know the collections</a:t>
            </a:r>
          </a:p>
          <a:p>
            <a:pPr lvl="1"/>
            <a:r>
              <a:rPr lang="en-US" sz="2600" dirty="0" smtClean="0"/>
              <a:t>October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, EOY, and lots in between</a:t>
            </a:r>
          </a:p>
          <a:p>
            <a:pPr lvl="1"/>
            <a:r>
              <a:rPr lang="en-US" sz="2600" dirty="0" smtClean="0"/>
              <a:t>Many impact funding decisions</a:t>
            </a:r>
          </a:p>
          <a:p>
            <a:r>
              <a:rPr lang="en-US" sz="3000" dirty="0" smtClean="0"/>
              <a:t>Get involved in reviewing the data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Ask questions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“How’s certification going?” </a:t>
            </a:r>
          </a:p>
          <a:p>
            <a:pPr lvl="1"/>
            <a:r>
              <a:rPr lang="en-US" sz="2600" dirty="0" smtClean="0"/>
              <a:t>“How do our numbers compare to last year?”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“What are the implications of our data?”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Check out ZoomWV-e!</a:t>
            </a:r>
          </a:p>
        </p:txBody>
      </p:sp>
    </p:spTree>
    <p:extLst>
      <p:ext uri="{BB962C8B-B14F-4D97-AF65-F5344CB8AC3E}">
        <p14:creationId xmlns:p14="http://schemas.microsoft.com/office/powerpoint/2010/main" val="11941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8412"/>
          </a:xfrm>
        </p:spPr>
        <p:txBody>
          <a:bodyPr/>
          <a:lstStyle/>
          <a:p>
            <a:pPr algn="r"/>
            <a:r>
              <a:rPr lang="en-US" b="1" dirty="0" smtClean="0"/>
              <a:t>Data for You—Any Time!</a:t>
            </a:r>
            <a:endParaRPr lang="en-US" b="1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b="8416"/>
          <a:stretch/>
        </p:blipFill>
        <p:spPr>
          <a:xfrm>
            <a:off x="1920239" y="1556426"/>
            <a:ext cx="5303520" cy="1507787"/>
          </a:xfrm>
        </p:spPr>
      </p:pic>
      <p:sp>
        <p:nvSpPr>
          <p:cNvPr id="3" name="TextBox 2"/>
          <p:cNvSpPr txBox="1"/>
          <p:nvPr/>
        </p:nvSpPr>
        <p:spPr>
          <a:xfrm>
            <a:off x="1920239" y="3064205"/>
            <a:ext cx="530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C3F93"/>
                </a:solidFill>
              </a:rPr>
              <a:t>https://zoomwv.k12.wv.us/educators/</a:t>
            </a:r>
            <a:endParaRPr lang="en-US" sz="2400" dirty="0">
              <a:solidFill>
                <a:srgbClr val="1C3F93"/>
              </a:solidFill>
            </a:endParaRP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9" y="4047532"/>
            <a:ext cx="5303520" cy="1412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0239" y="5459819"/>
            <a:ext cx="530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C3F93"/>
                </a:solidFill>
              </a:rPr>
              <a:t>https://zoomwv.k12.wv.us/Dashboard/</a:t>
            </a:r>
            <a:endParaRPr lang="en-US" sz="2400" dirty="0">
              <a:solidFill>
                <a:srgbClr val="1C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7812"/>
            <a:ext cx="7772400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else can we do together?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Help us. </a:t>
            </a:r>
          </a:p>
          <a:p>
            <a:r>
              <a:rPr lang="en-US" dirty="0" smtClean="0"/>
              <a:t>And </a:t>
            </a:r>
            <a:r>
              <a:rPr lang="en-US" dirty="0"/>
              <a:t>h</a:t>
            </a:r>
            <a:r>
              <a:rPr lang="en-US" dirty="0" smtClean="0"/>
              <a:t>elp us help you. </a:t>
            </a:r>
          </a:p>
        </p:txBody>
      </p:sp>
    </p:spTree>
    <p:extLst>
      <p:ext uri="{BB962C8B-B14F-4D97-AF65-F5344CB8AC3E}">
        <p14:creationId xmlns:p14="http://schemas.microsoft.com/office/powerpoint/2010/main" val="35097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822960"/>
          </a:xfrm>
        </p:spPr>
        <p:txBody>
          <a:bodyPr>
            <a:normAutofit/>
          </a:bodyPr>
          <a:lstStyle/>
          <a:p>
            <a:pPr algn="r"/>
            <a:r>
              <a:rPr lang="en-US" sz="4400" dirty="0" smtClean="0">
                <a:solidFill>
                  <a:schemeClr val="accent3"/>
                </a:solidFill>
              </a:rPr>
              <a:t>Contact Us</a:t>
            </a:r>
            <a:endParaRPr lang="en-US" sz="4400" dirty="0">
              <a:solidFill>
                <a:schemeClr val="accent3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801992"/>
            <a:ext cx="3236979" cy="82296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639976" y="1219200"/>
            <a:ext cx="4114800" cy="2194560"/>
          </a:xfrm>
        </p:spPr>
        <p:txBody>
          <a:bodyPr rIns="0"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Jeff Pitchford</a:t>
            </a:r>
          </a:p>
          <a:p>
            <a:r>
              <a:rPr lang="en-US" sz="2200" dirty="0" smtClean="0"/>
              <a:t>Data Governance Specialist</a:t>
            </a:r>
          </a:p>
          <a:p>
            <a:r>
              <a:rPr lang="en-US" sz="2200" dirty="0" smtClean="0"/>
              <a:t>jeffrey.pitchford@k12.wv.us</a:t>
            </a:r>
          </a:p>
          <a:p>
            <a:r>
              <a:rPr lang="en-US" sz="2200" dirty="0" smtClean="0"/>
              <a:t>304-588-7881</a:t>
            </a:r>
          </a:p>
          <a:p>
            <a:endParaRPr lang="en-US" sz="2400" dirty="0"/>
          </a:p>
        </p:txBody>
      </p:sp>
      <p:sp>
        <p:nvSpPr>
          <p:cNvPr id="11" name="Text Placeholder 8"/>
          <p:cNvSpPr txBox="1">
            <a:spLocks/>
          </p:cNvSpPr>
          <p:nvPr/>
        </p:nvSpPr>
        <p:spPr>
          <a:xfrm>
            <a:off x="304800" y="1219200"/>
            <a:ext cx="4114800" cy="219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Georgia Hughes-Webb</a:t>
            </a:r>
          </a:p>
          <a:p>
            <a:r>
              <a:rPr lang="en-US" sz="2200" dirty="0" smtClean="0"/>
              <a:t>Data Governance Manager</a:t>
            </a:r>
          </a:p>
          <a:p>
            <a:r>
              <a:rPr lang="en-US" sz="2200" dirty="0" smtClean="0"/>
              <a:t>ghugheswebb@k12.wv.us</a:t>
            </a:r>
          </a:p>
          <a:p>
            <a:r>
              <a:rPr lang="en-US" sz="2200" dirty="0" smtClean="0"/>
              <a:t>304-588-7881</a:t>
            </a:r>
          </a:p>
          <a:p>
            <a:endParaRPr lang="en-US" sz="2000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4639976" y="3510596"/>
            <a:ext cx="4114800" cy="2194560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Help Desk</a:t>
            </a:r>
          </a:p>
          <a:p>
            <a:r>
              <a:rPr lang="en-US" sz="2200" dirty="0" smtClean="0"/>
              <a:t>zoomwv@help.k12.wv.us</a:t>
            </a:r>
            <a:endParaRPr lang="en-US" sz="2200" dirty="0"/>
          </a:p>
          <a:p>
            <a:r>
              <a:rPr lang="en-US" sz="2200" dirty="0"/>
              <a:t>304-588-7881</a:t>
            </a:r>
          </a:p>
          <a:p>
            <a:r>
              <a:rPr lang="en-US" sz="2200" dirty="0"/>
              <a:t>wvde.state.wv.us/</a:t>
            </a:r>
            <a:r>
              <a:rPr lang="en-US" sz="2200" dirty="0" err="1"/>
              <a:t>zoomwv</a:t>
            </a:r>
            <a:r>
              <a:rPr lang="en-US" sz="2200" dirty="0" smtClean="0"/>
              <a:t>/</a:t>
            </a:r>
            <a:endParaRPr lang="en-US" sz="2200" dirty="0"/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304800" y="3510596"/>
            <a:ext cx="4114800" cy="219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Dr. Andy Whisman</a:t>
            </a:r>
          </a:p>
          <a:p>
            <a:r>
              <a:rPr lang="en-US" sz="2200" dirty="0" smtClean="0"/>
              <a:t>Executive Director, ORAD</a:t>
            </a:r>
          </a:p>
          <a:p>
            <a:r>
              <a:rPr lang="en-US" sz="2200" dirty="0" smtClean="0"/>
              <a:t>swhisman@k12.wv.us</a:t>
            </a:r>
          </a:p>
          <a:p>
            <a:r>
              <a:rPr lang="en-US" sz="2200" dirty="0" smtClean="0"/>
              <a:t>304-588-7881</a:t>
            </a:r>
            <a:endParaRPr lang="en-US" sz="22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75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Discussion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data sources and tools</a:t>
            </a:r>
          </a:p>
          <a:p>
            <a:r>
              <a:rPr lang="en-US" dirty="0" smtClean="0"/>
              <a:t>Review data governance purpose and processes</a:t>
            </a:r>
          </a:p>
          <a:p>
            <a:r>
              <a:rPr lang="en-US" dirty="0" smtClean="0"/>
              <a:t>Discuss how to make data work . . 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898" y="1399277"/>
            <a:ext cx="6996417" cy="510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4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2296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accent3"/>
                </a:solidFill>
              </a:rPr>
              <a:t>Data in West Virginia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5312" y="2305828"/>
            <a:ext cx="18288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12" y="3442018"/>
            <a:ext cx="3566160" cy="906649"/>
          </a:xfrm>
          <a:prstGeom prst="rect">
            <a:avLst/>
          </a:prstGeom>
        </p:spPr>
      </p:pic>
      <p:sp>
        <p:nvSpPr>
          <p:cNvPr id="10" name="TextBox 9"/>
          <p:cNvSpPr txBox="1">
            <a:spLocks/>
          </p:cNvSpPr>
          <p:nvPr/>
        </p:nvSpPr>
        <p:spPr>
          <a:xfrm>
            <a:off x="466724" y="1070610"/>
            <a:ext cx="8296950" cy="1057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  <a:latin typeface="+mj-lt"/>
              </a:rPr>
              <a:t>West Virginia Education Information System (WVEIS)</a:t>
            </a:r>
          </a:p>
          <a:p>
            <a:r>
              <a:rPr lang="en-US" dirty="0" smtClean="0"/>
              <a:t>1990-present</a:t>
            </a:r>
          </a:p>
          <a:p>
            <a:r>
              <a:rPr lang="en-US" dirty="0" smtClean="0"/>
              <a:t>Foundation of all student, personnel, financial data</a:t>
            </a:r>
          </a:p>
          <a:p>
            <a:endParaRPr lang="en-US" dirty="0"/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447677" y="2294357"/>
            <a:ext cx="4114800" cy="999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  <a:latin typeface="+mj-lt"/>
              </a:rPr>
              <a:t>WVEIS on the Web (WOW)</a:t>
            </a:r>
          </a:p>
          <a:p>
            <a:r>
              <a:rPr lang="en-US" dirty="0" smtClean="0"/>
              <a:t>Web-based data entry</a:t>
            </a:r>
          </a:p>
          <a:p>
            <a:r>
              <a:rPr lang="en-US" dirty="0" smtClean="0"/>
              <a:t>Limited reporting capabilities</a:t>
            </a:r>
          </a:p>
          <a:p>
            <a:endParaRPr lang="en-US" dirty="0"/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447677" y="3442015"/>
            <a:ext cx="4114800" cy="10166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  <a:latin typeface="+mj-lt"/>
              </a:rPr>
              <a:t>ZoomWV &amp; ZoomWV-e</a:t>
            </a:r>
          </a:p>
          <a:p>
            <a:r>
              <a:rPr lang="en-US" dirty="0" smtClean="0"/>
              <a:t>Dashboards and reports</a:t>
            </a:r>
          </a:p>
          <a:p>
            <a:r>
              <a:rPr lang="en-US" dirty="0" smtClean="0"/>
              <a:t>Different levels of access by role</a:t>
            </a:r>
          </a:p>
          <a:p>
            <a:endParaRPr lang="en-US" dirty="0"/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447677" y="4570457"/>
            <a:ext cx="4114800" cy="10166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  <a:latin typeface="+mj-lt"/>
              </a:rPr>
              <a:t>Early Warning System</a:t>
            </a:r>
          </a:p>
          <a:p>
            <a:r>
              <a:rPr lang="en-US" dirty="0" smtClean="0"/>
              <a:t>Predictive analytics</a:t>
            </a:r>
          </a:p>
          <a:p>
            <a:r>
              <a:rPr lang="en-US" dirty="0" smtClean="0"/>
              <a:t>Dashboard-style reporting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312" y="4570457"/>
            <a:ext cx="22973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 smtClean="0"/>
              <a:t>WVDE Data Governance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48248" y="1571108"/>
            <a:ext cx="4414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</a:rPr>
              <a:t>H</a:t>
            </a:r>
            <a:r>
              <a:rPr lang="en-US" sz="2000" dirty="0" smtClean="0">
                <a:solidFill>
                  <a:prstClr val="black"/>
                </a:solidFill>
              </a:rPr>
              <a:t>igh-level </a:t>
            </a:r>
            <a:r>
              <a:rPr lang="en-US" sz="2000" dirty="0">
                <a:solidFill>
                  <a:prstClr val="black"/>
                </a:solidFill>
              </a:rPr>
              <a:t>group of </a:t>
            </a:r>
            <a:r>
              <a:rPr lang="en-US" sz="2000" dirty="0" smtClean="0">
                <a:solidFill>
                  <a:prstClr val="black"/>
                </a:solidFill>
              </a:rPr>
              <a:t>stakeholders internal and external </a:t>
            </a:r>
            <a:r>
              <a:rPr lang="en-US" sz="2000" dirty="0">
                <a:solidFill>
                  <a:prstClr val="black"/>
                </a:solidFill>
              </a:rPr>
              <a:t>to WVDE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3246" y="2848133"/>
            <a:ext cx="3642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</a:rPr>
              <a:t>Core group of WVDE division leaders and district representatives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4624" y="4142549"/>
            <a:ext cx="2769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</a:rPr>
              <a:t>WVDE staff representing program offices and functions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304800" y="1158240"/>
            <a:ext cx="6178147" cy="4937760"/>
            <a:chOff x="0" y="-6792"/>
            <a:chExt cx="2703265" cy="2055322"/>
          </a:xfrm>
        </p:grpSpPr>
        <p:sp>
          <p:nvSpPr>
            <p:cNvPr id="18" name="Trapezoid 17"/>
            <p:cNvSpPr/>
            <p:nvPr/>
          </p:nvSpPr>
          <p:spPr>
            <a:xfrm>
              <a:off x="0" y="1774210"/>
              <a:ext cx="2703265" cy="274320"/>
            </a:xfrm>
            <a:prstGeom prst="trapezoid">
              <a:avLst>
                <a:gd name="adj" fmla="val 6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cap="small" spc="100" dirty="0" smtClean="0">
                  <a:solidFill>
                    <a:srgbClr val="44546A"/>
                  </a:solidFill>
                  <a:effectLst/>
                  <a:ea typeface="Arial Narrow" panose="020B0606020202030204" pitchFamily="34" charset="0"/>
                  <a:cs typeface="Times New Roman" panose="02020603050405020304" pitchFamily="18" charset="0"/>
                </a:rPr>
                <a:t>Constituents*</a:t>
              </a:r>
              <a:endParaRPr lang="en-US" sz="1100" dirty="0">
                <a:solidFill>
                  <a:srgbClr val="000000"/>
                </a:solidFill>
                <a:effectLst/>
                <a:ea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4716" y="-6792"/>
              <a:ext cx="2285999" cy="1744153"/>
              <a:chOff x="0" y="-6792"/>
              <a:chExt cx="2285999" cy="1744153"/>
            </a:xfrm>
          </p:grpSpPr>
          <p:grpSp>
            <p:nvGrpSpPr>
              <p:cNvPr id="20" name="Group 19"/>
              <p:cNvGrpSpPr>
                <a:grpSpLocks noChangeAspect="1"/>
              </p:cNvGrpSpPr>
              <p:nvPr/>
            </p:nvGrpSpPr>
            <p:grpSpPr>
              <a:xfrm>
                <a:off x="0" y="-6792"/>
                <a:ext cx="2285999" cy="1744153"/>
                <a:chOff x="0" y="-7411"/>
                <a:chExt cx="2450591" cy="1902594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0" y="1282535"/>
                  <a:ext cx="2450591" cy="612648"/>
                  <a:chOff x="0" y="-3"/>
                  <a:chExt cx="2749138" cy="914403"/>
                </a:xfrm>
              </p:grpSpPr>
              <p:sp>
                <p:nvSpPr>
                  <p:cNvPr id="25" name="Isosceles Triangle 24"/>
                  <p:cNvSpPr/>
                  <p:nvPr/>
                </p:nvSpPr>
                <p:spPr>
                  <a:xfrm>
                    <a:off x="0" y="0"/>
                    <a:ext cx="920290" cy="914400"/>
                  </a:xfrm>
                  <a:prstGeom prst="triangle">
                    <a:avLst>
                      <a:gd name="adj" fmla="val 49269"/>
                    </a:avLst>
                  </a:prstGeom>
                  <a:solidFill>
                    <a:srgbClr val="16316D">
                      <a:alpha val="89804"/>
                    </a:srgbClr>
                  </a:solidFill>
                  <a:ln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Isosceles Triangle 25"/>
                  <p:cNvSpPr/>
                  <p:nvPr/>
                </p:nvSpPr>
                <p:spPr>
                  <a:xfrm>
                    <a:off x="920338" y="0"/>
                    <a:ext cx="914400" cy="914400"/>
                  </a:xfrm>
                  <a:prstGeom prst="triangle">
                    <a:avLst/>
                  </a:prstGeom>
                  <a:solidFill>
                    <a:srgbClr val="16316D">
                      <a:alpha val="89804"/>
                    </a:srgbClr>
                  </a:solidFill>
                  <a:ln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>
                    <a:off x="1834738" y="0"/>
                    <a:ext cx="914400" cy="914400"/>
                  </a:xfrm>
                  <a:prstGeom prst="triangle">
                    <a:avLst/>
                  </a:prstGeom>
                  <a:solidFill>
                    <a:srgbClr val="16316D">
                      <a:alpha val="89804"/>
                    </a:srgbClr>
                  </a:solidFill>
                  <a:ln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Isosceles Triangle 27"/>
                  <p:cNvSpPr/>
                  <p:nvPr/>
                </p:nvSpPr>
                <p:spPr>
                  <a:xfrm rot="10800000">
                    <a:off x="462793" y="0"/>
                    <a:ext cx="912413" cy="914400"/>
                  </a:xfrm>
                  <a:prstGeom prst="triangle">
                    <a:avLst/>
                  </a:prstGeom>
                  <a:solidFill>
                    <a:srgbClr val="16316D">
                      <a:alpha val="89804"/>
                    </a:srgbClr>
                  </a:solidFill>
                  <a:ln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Isosceles Triangle 28"/>
                  <p:cNvSpPr/>
                  <p:nvPr/>
                </p:nvSpPr>
                <p:spPr>
                  <a:xfrm rot="10800000">
                    <a:off x="1375229" y="-3"/>
                    <a:ext cx="912413" cy="914401"/>
                  </a:xfrm>
                  <a:prstGeom prst="triangle">
                    <a:avLst/>
                  </a:prstGeom>
                  <a:solidFill>
                    <a:srgbClr val="16316D">
                      <a:alpha val="89804"/>
                    </a:srgbClr>
                  </a:solidFill>
                  <a:ln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" name="Trapezoid 22"/>
                <p:cNvSpPr/>
                <p:nvPr/>
              </p:nvSpPr>
              <p:spPr>
                <a:xfrm>
                  <a:off x="421574" y="729499"/>
                  <a:ext cx="1609344" cy="521970"/>
                </a:xfrm>
                <a:prstGeom prst="trapezoid">
                  <a:avLst>
                    <a:gd name="adj" fmla="val 64815"/>
                  </a:avLst>
                </a:prstGeom>
                <a:solidFill>
                  <a:srgbClr val="1D4291">
                    <a:alpha val="89804"/>
                  </a:srgbClr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2200" b="1" dirty="0" smtClean="0">
                      <a:solidFill>
                        <a:srgbClr val="FFFFFF"/>
                      </a:solidFill>
                      <a:effectLst/>
                      <a:ea typeface="Arial Narrow" panose="020B0606020202030204" pitchFamily="34" charset="0"/>
                      <a:cs typeface="Times New Roman" panose="02020603050405020304" pitchFamily="18" charset="0"/>
                    </a:rPr>
                    <a:t>Data Governance Committee</a:t>
                  </a:r>
                  <a:endParaRPr lang="en-US" sz="2200" dirty="0">
                    <a:solidFill>
                      <a:srgbClr val="000000"/>
                    </a:solidFill>
                    <a:effectLst/>
                    <a:ea typeface="Arial Narrow" panose="020B0606020202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Isosceles Triangle 23"/>
                <p:cNvSpPr>
                  <a:spLocks noChangeAspect="1"/>
                </p:cNvSpPr>
                <p:nvPr/>
              </p:nvSpPr>
              <p:spPr>
                <a:xfrm>
                  <a:off x="771895" y="-7411"/>
                  <a:ext cx="905255" cy="696354"/>
                </a:xfrm>
                <a:prstGeom prst="triangle">
                  <a:avLst>
                    <a:gd name="adj" fmla="val 49764"/>
                  </a:avLst>
                </a:prstGeom>
                <a:solidFill>
                  <a:srgbClr val="8FACE9">
                    <a:alpha val="94902"/>
                  </a:srgbClr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b="1" dirty="0" smtClean="0">
                      <a:solidFill>
                        <a:srgbClr val="0E2148"/>
                      </a:solidFill>
                      <a:effectLst/>
                      <a:ea typeface="Arial Narrow" panose="020B0606020202030204" pitchFamily="34" charset="0"/>
                      <a:cs typeface="Times New Roman" panose="02020603050405020304" pitchFamily="18" charset="0"/>
                    </a:rPr>
                    <a:t>Data Policy Committee</a:t>
                  </a:r>
                  <a:endParaRPr lang="en-US" sz="1400" dirty="0">
                    <a:solidFill>
                      <a:srgbClr val="000000"/>
                    </a:solidFill>
                    <a:effectLst/>
                    <a:ea typeface="Arial Narrow" panose="020B0606020202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323850" y="1333500"/>
                <a:ext cx="1645920" cy="2381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smtClean="0">
                    <a:solidFill>
                      <a:srgbClr val="FFFFFF"/>
                    </a:solidFill>
                    <a:effectLst/>
                    <a:ea typeface="Arial Narrow" panose="020B0606020202030204" pitchFamily="34" charset="0"/>
                    <a:cs typeface="Times New Roman" panose="02020603050405020304" pitchFamily="18" charset="0"/>
                  </a:rPr>
                  <a:t>Data Stewards</a:t>
                </a:r>
                <a:endParaRPr lang="en-US" sz="2400" dirty="0">
                  <a:solidFill>
                    <a:srgbClr val="000000"/>
                  </a:solidFill>
                  <a:effectLst/>
                  <a:ea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74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accent3"/>
                </a:solidFill>
              </a:rPr>
              <a:t>What is data governance?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Processes and systems governing data quality, collection, management, and protection</a:t>
            </a:r>
          </a:p>
          <a:p>
            <a:r>
              <a:rPr lang="en-US" dirty="0" smtClean="0"/>
              <a:t>Formal policies defining:</a:t>
            </a:r>
          </a:p>
          <a:p>
            <a:pPr lvl="1"/>
            <a:r>
              <a:rPr lang="en-US" dirty="0" smtClean="0"/>
              <a:t>Roles and responsibilities</a:t>
            </a:r>
          </a:p>
          <a:p>
            <a:pPr lvl="2"/>
            <a:r>
              <a:rPr lang="en-US" dirty="0" smtClean="0"/>
              <a:t>Data access, disclosure, and use</a:t>
            </a:r>
          </a:p>
          <a:p>
            <a:pPr lvl="1"/>
            <a:r>
              <a:rPr lang="en-US" dirty="0" smtClean="0"/>
              <a:t>Data management and monitoring</a:t>
            </a:r>
          </a:p>
          <a:p>
            <a:pPr lvl="1"/>
            <a:r>
              <a:rPr lang="en-US" dirty="0" smtClean="0"/>
              <a:t>How data are collected, verified, accessed, and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Governance Matters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0" y="990600"/>
            <a:ext cx="5486400" cy="5486400"/>
            <a:chOff x="1828800" y="990600"/>
            <a:chExt cx="5486400" cy="5486400"/>
          </a:xfrm>
        </p:grpSpPr>
        <p:sp>
          <p:nvSpPr>
            <p:cNvPr id="9" name="Freeform 8"/>
            <p:cNvSpPr/>
            <p:nvPr/>
          </p:nvSpPr>
          <p:spPr>
            <a:xfrm>
              <a:off x="1828800" y="990600"/>
              <a:ext cx="5486400" cy="5486400"/>
            </a:xfrm>
            <a:custGeom>
              <a:avLst/>
              <a:gdLst>
                <a:gd name="connsiteX0" fmla="*/ 0 w 5598118"/>
                <a:gd name="connsiteY0" fmla="*/ 2491579 h 4983158"/>
                <a:gd name="connsiteX1" fmla="*/ 2799059 w 5598118"/>
                <a:gd name="connsiteY1" fmla="*/ 0 h 4983158"/>
                <a:gd name="connsiteX2" fmla="*/ 5598118 w 5598118"/>
                <a:gd name="connsiteY2" fmla="*/ 2491579 h 4983158"/>
                <a:gd name="connsiteX3" fmla="*/ 2799059 w 5598118"/>
                <a:gd name="connsiteY3" fmla="*/ 4983158 h 4983158"/>
                <a:gd name="connsiteX4" fmla="*/ 0 w 5598118"/>
                <a:gd name="connsiteY4" fmla="*/ 2491579 h 498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118" h="4983158">
                  <a:moveTo>
                    <a:pt x="0" y="2491579"/>
                  </a:moveTo>
                  <a:cubicBezTo>
                    <a:pt x="0" y="1115518"/>
                    <a:pt x="1253181" y="0"/>
                    <a:pt x="2799059" y="0"/>
                  </a:cubicBezTo>
                  <a:cubicBezTo>
                    <a:pt x="4344937" y="0"/>
                    <a:pt x="5598118" y="1115518"/>
                    <a:pt x="5598118" y="2491579"/>
                  </a:cubicBezTo>
                  <a:cubicBezTo>
                    <a:pt x="5598118" y="3867640"/>
                    <a:pt x="4344937" y="4983158"/>
                    <a:pt x="2799059" y="4983158"/>
                  </a:cubicBezTo>
                  <a:cubicBezTo>
                    <a:pt x="1253181" y="4983158"/>
                    <a:pt x="0" y="3867640"/>
                    <a:pt x="0" y="249157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4902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025" tIns="805967" rIns="896025" bIns="80596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Security</a:t>
              </a:r>
              <a:endParaRPr lang="en-US" sz="2800" b="1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3431124" y="1708348"/>
              <a:ext cx="2286000" cy="2286000"/>
            </a:xfrm>
            <a:custGeom>
              <a:avLst/>
              <a:gdLst>
                <a:gd name="connsiteX0" fmla="*/ 0 w 1943433"/>
                <a:gd name="connsiteY0" fmla="*/ 971717 h 1943433"/>
                <a:gd name="connsiteX1" fmla="*/ 971717 w 1943433"/>
                <a:gd name="connsiteY1" fmla="*/ 0 h 1943433"/>
                <a:gd name="connsiteX2" fmla="*/ 1943434 w 1943433"/>
                <a:gd name="connsiteY2" fmla="*/ 971717 h 1943433"/>
                <a:gd name="connsiteX3" fmla="*/ 971717 w 1943433"/>
                <a:gd name="connsiteY3" fmla="*/ 1943434 h 1943433"/>
                <a:gd name="connsiteX4" fmla="*/ 0 w 1943433"/>
                <a:gd name="connsiteY4" fmla="*/ 971717 h 19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433" h="1943433">
                  <a:moveTo>
                    <a:pt x="0" y="971717"/>
                  </a:moveTo>
                  <a:cubicBezTo>
                    <a:pt x="0" y="435053"/>
                    <a:pt x="435053" y="0"/>
                    <a:pt x="971717" y="0"/>
                  </a:cubicBezTo>
                  <a:cubicBezTo>
                    <a:pt x="1508381" y="0"/>
                    <a:pt x="1943434" y="435053"/>
                    <a:pt x="1943434" y="971717"/>
                  </a:cubicBezTo>
                  <a:cubicBezTo>
                    <a:pt x="1943434" y="1508381"/>
                    <a:pt x="1508381" y="1943434"/>
                    <a:pt x="971717" y="1943434"/>
                  </a:cubicBezTo>
                  <a:cubicBezTo>
                    <a:pt x="435053" y="1943434"/>
                    <a:pt x="0" y="1508381"/>
                    <a:pt x="0" y="971717"/>
                  </a:cubicBezTo>
                  <a:close/>
                </a:path>
              </a:pathLst>
            </a:custGeom>
            <a:solidFill>
              <a:srgbClr val="FCE300">
                <a:alpha val="74902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809" tIns="360809" rIns="360809" bIns="36080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Accuracy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267200" y="3048000"/>
              <a:ext cx="2286000" cy="2286000"/>
            </a:xfrm>
            <a:custGeom>
              <a:avLst/>
              <a:gdLst>
                <a:gd name="connsiteX0" fmla="*/ 0 w 1943433"/>
                <a:gd name="connsiteY0" fmla="*/ 971717 h 1943433"/>
                <a:gd name="connsiteX1" fmla="*/ 971717 w 1943433"/>
                <a:gd name="connsiteY1" fmla="*/ 0 h 1943433"/>
                <a:gd name="connsiteX2" fmla="*/ 1943434 w 1943433"/>
                <a:gd name="connsiteY2" fmla="*/ 971717 h 1943433"/>
                <a:gd name="connsiteX3" fmla="*/ 971717 w 1943433"/>
                <a:gd name="connsiteY3" fmla="*/ 1943434 h 1943433"/>
                <a:gd name="connsiteX4" fmla="*/ 0 w 1943433"/>
                <a:gd name="connsiteY4" fmla="*/ 971717 h 19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433" h="1943433">
                  <a:moveTo>
                    <a:pt x="0" y="971717"/>
                  </a:moveTo>
                  <a:cubicBezTo>
                    <a:pt x="0" y="435053"/>
                    <a:pt x="435053" y="0"/>
                    <a:pt x="971717" y="0"/>
                  </a:cubicBezTo>
                  <a:cubicBezTo>
                    <a:pt x="1508381" y="0"/>
                    <a:pt x="1943434" y="435053"/>
                    <a:pt x="1943434" y="971717"/>
                  </a:cubicBezTo>
                  <a:cubicBezTo>
                    <a:pt x="1943434" y="1508381"/>
                    <a:pt x="1508381" y="1943434"/>
                    <a:pt x="971717" y="1943434"/>
                  </a:cubicBezTo>
                  <a:cubicBezTo>
                    <a:pt x="435053" y="1943434"/>
                    <a:pt x="0" y="1508381"/>
                    <a:pt x="0" y="971717"/>
                  </a:cubicBezTo>
                  <a:close/>
                </a:path>
              </a:pathLst>
            </a:custGeom>
            <a:solidFill>
              <a:schemeClr val="accent4">
                <a:alpha val="74902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809" tIns="360809" rIns="360809" bIns="360809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Timeliness</a:t>
              </a:r>
              <a:endParaRPr lang="en-US" sz="2000" b="1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540135" y="3048000"/>
              <a:ext cx="2286000" cy="2286000"/>
            </a:xfrm>
            <a:custGeom>
              <a:avLst/>
              <a:gdLst>
                <a:gd name="connsiteX0" fmla="*/ 0 w 1943433"/>
                <a:gd name="connsiteY0" fmla="*/ 971717 h 1943433"/>
                <a:gd name="connsiteX1" fmla="*/ 971717 w 1943433"/>
                <a:gd name="connsiteY1" fmla="*/ 0 h 1943433"/>
                <a:gd name="connsiteX2" fmla="*/ 1943434 w 1943433"/>
                <a:gd name="connsiteY2" fmla="*/ 971717 h 1943433"/>
                <a:gd name="connsiteX3" fmla="*/ 971717 w 1943433"/>
                <a:gd name="connsiteY3" fmla="*/ 1943434 h 1943433"/>
                <a:gd name="connsiteX4" fmla="*/ 0 w 1943433"/>
                <a:gd name="connsiteY4" fmla="*/ 971717 h 19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433" h="1943433">
                  <a:moveTo>
                    <a:pt x="0" y="971717"/>
                  </a:moveTo>
                  <a:cubicBezTo>
                    <a:pt x="0" y="435053"/>
                    <a:pt x="435053" y="0"/>
                    <a:pt x="971717" y="0"/>
                  </a:cubicBezTo>
                  <a:cubicBezTo>
                    <a:pt x="1508381" y="0"/>
                    <a:pt x="1943434" y="435053"/>
                    <a:pt x="1943434" y="971717"/>
                  </a:cubicBezTo>
                  <a:cubicBezTo>
                    <a:pt x="1943434" y="1508381"/>
                    <a:pt x="1508381" y="1943434"/>
                    <a:pt x="971717" y="1943434"/>
                  </a:cubicBezTo>
                  <a:cubicBezTo>
                    <a:pt x="435053" y="1943434"/>
                    <a:pt x="0" y="1508381"/>
                    <a:pt x="0" y="971717"/>
                  </a:cubicBezTo>
                  <a:close/>
                </a:path>
              </a:pathLst>
            </a:custGeom>
            <a:solidFill>
              <a:schemeClr val="accent5">
                <a:alpha val="74902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809" tIns="360809" rIns="360809" bIns="360809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Usability</a:t>
              </a:r>
              <a:endParaRPr lang="en-US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93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Governance Matters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57200" y="1143000"/>
          <a:ext cx="81534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80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52641" cy="838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Governance Matters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57200" y="1143000"/>
          <a:ext cx="83058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90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b="1" dirty="0" smtClean="0"/>
              <a:t>What We Do in WV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2577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Data collection, certification processes</a:t>
            </a:r>
          </a:p>
          <a:p>
            <a:r>
              <a:rPr lang="en-US" dirty="0" smtClean="0"/>
              <a:t>New data collection requests</a:t>
            </a:r>
          </a:p>
          <a:p>
            <a:r>
              <a:rPr lang="en-US" dirty="0" smtClean="0"/>
              <a:t>Data request procedures</a:t>
            </a:r>
          </a:p>
          <a:p>
            <a:r>
              <a:rPr lang="en-US" dirty="0" smtClean="0"/>
              <a:t>Research proposal reviews</a:t>
            </a:r>
            <a:endParaRPr lang="en-US" dirty="0"/>
          </a:p>
          <a:p>
            <a:r>
              <a:rPr lang="en-US" dirty="0" smtClean="0"/>
              <a:t>Privacy and confidentiality assurances</a:t>
            </a:r>
            <a:endParaRPr lang="en-US" dirty="0"/>
          </a:p>
          <a:p>
            <a:r>
              <a:rPr lang="en-US" dirty="0" smtClean="0"/>
              <a:t>Security and access agreements</a:t>
            </a:r>
          </a:p>
          <a:p>
            <a:r>
              <a:rPr lang="en-US" dirty="0" smtClean="0"/>
              <a:t>Data </a:t>
            </a:r>
            <a:r>
              <a:rPr lang="en-US" dirty="0"/>
              <a:t>disclosure agreements</a:t>
            </a:r>
          </a:p>
          <a:p>
            <a:r>
              <a:rPr lang="en-US" dirty="0"/>
              <a:t>Data destruction </a:t>
            </a:r>
            <a:r>
              <a:rPr lang="en-US" dirty="0" smtClean="0"/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1749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WVDE_OfficialPPT">
  <a:themeElements>
    <a:clrScheme name="WVDE One Voice One Focus">
      <a:dk1>
        <a:sysClr val="windowText" lastClr="000000"/>
      </a:dk1>
      <a:lt1>
        <a:sysClr val="window" lastClr="FFFFFF"/>
      </a:lt1>
      <a:dk2>
        <a:srgbClr val="1B3F94"/>
      </a:dk2>
      <a:lt2>
        <a:srgbClr val="E7E6E6"/>
      </a:lt2>
      <a:accent1>
        <a:srgbClr val="B86CAB"/>
      </a:accent1>
      <a:accent2>
        <a:srgbClr val="EB0089"/>
      </a:accent2>
      <a:accent3>
        <a:srgbClr val="FCE300"/>
      </a:accent3>
      <a:accent4>
        <a:srgbClr val="00B2E8"/>
      </a:accent4>
      <a:accent5>
        <a:srgbClr val="7EBF41"/>
      </a:accent5>
      <a:accent6>
        <a:srgbClr val="F5901D"/>
      </a:accent6>
      <a:hlink>
        <a:srgbClr val="00B2E8"/>
      </a:hlink>
      <a:folHlink>
        <a:srgbClr val="B86CAB"/>
      </a:folHlink>
    </a:clrScheme>
    <a:fontScheme name="Custom 1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975</TotalTime>
  <Words>787</Words>
  <Application>Microsoft Office PowerPoint</Application>
  <PresentationFormat>On-screen Show (4:3)</PresentationFormat>
  <Paragraphs>159</Paragraphs>
  <Slides>16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Rockwell</vt:lpstr>
      <vt:lpstr>Times New Roman</vt:lpstr>
      <vt:lpstr>2014WVDE_OfficialPPT</vt:lpstr>
      <vt:lpstr>Data Business</vt:lpstr>
      <vt:lpstr>Our Discussion Today</vt:lpstr>
      <vt:lpstr>Data in West Virginia</vt:lpstr>
      <vt:lpstr>WVDE Data Governance</vt:lpstr>
      <vt:lpstr>What is data governance?</vt:lpstr>
      <vt:lpstr>Governance Matters</vt:lpstr>
      <vt:lpstr>Governance Matters</vt:lpstr>
      <vt:lpstr>Governance Matters</vt:lpstr>
      <vt:lpstr>What We Do in WV</vt:lpstr>
      <vt:lpstr>What We Do in WV</vt:lpstr>
      <vt:lpstr>Why do we certify?</vt:lpstr>
      <vt:lpstr>What are we doing?</vt:lpstr>
      <vt:lpstr>What can you do?</vt:lpstr>
      <vt:lpstr>Data for You—Any Time!</vt:lpstr>
      <vt:lpstr>What else can we do together?</vt:lpstr>
      <vt:lpstr>Contact 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Business</dc:title>
  <dc:creator>Georgia Webb</dc:creator>
  <cp:lastModifiedBy>Nancy White</cp:lastModifiedBy>
  <cp:revision>13</cp:revision>
  <cp:lastPrinted>2016-05-12T14:07:17Z</cp:lastPrinted>
  <dcterms:created xsi:type="dcterms:W3CDTF">2016-05-11T16:48:10Z</dcterms:created>
  <dcterms:modified xsi:type="dcterms:W3CDTF">2016-06-28T13:25:15Z</dcterms:modified>
</cp:coreProperties>
</file>